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65" r:id="rId3"/>
    <p:sldId id="262" r:id="rId4"/>
    <p:sldId id="263" r:id="rId5"/>
    <p:sldId id="267" r:id="rId6"/>
    <p:sldId id="291" r:id="rId7"/>
    <p:sldId id="258" r:id="rId8"/>
    <p:sldId id="286" r:id="rId9"/>
    <p:sldId id="285" r:id="rId10"/>
    <p:sldId id="287" r:id="rId11"/>
    <p:sldId id="288" r:id="rId12"/>
    <p:sldId id="296" r:id="rId13"/>
    <p:sldId id="297" r:id="rId14"/>
    <p:sldId id="283" r:id="rId15"/>
    <p:sldId id="282" r:id="rId16"/>
    <p:sldId id="298" r:id="rId17"/>
    <p:sldId id="294" r:id="rId18"/>
    <p:sldId id="295" r:id="rId19"/>
    <p:sldId id="284" r:id="rId20"/>
    <p:sldId id="293" r:id="rId21"/>
    <p:sldId id="303" r:id="rId22"/>
    <p:sldId id="299" r:id="rId23"/>
    <p:sldId id="300" r:id="rId24"/>
    <p:sldId id="290" r:id="rId25"/>
    <p:sldId id="289" r:id="rId26"/>
    <p:sldId id="292" r:id="rId27"/>
    <p:sldId id="302"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0" d="100"/>
          <a:sy n="110" d="100"/>
        </p:scale>
        <p:origin x="-94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74C74F-BA15-4BA6-81B1-73B503F161E9}"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4C74F-BA15-4BA6-81B1-73B503F161E9}"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4C74F-BA15-4BA6-81B1-73B503F161E9}"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4C74F-BA15-4BA6-81B1-73B503F161E9}"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4C74F-BA15-4BA6-81B1-73B503F161E9}" type="datetimeFigureOut">
              <a:rPr lang="en-US" smtClean="0"/>
              <a:pPr/>
              <a:t>7/28/2012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4C74F-BA15-4BA6-81B1-73B503F161E9}" type="datetimeFigureOut">
              <a:rPr lang="en-US" smtClean="0"/>
              <a:pPr/>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74C74F-BA15-4BA6-81B1-73B503F161E9}" type="datetimeFigureOut">
              <a:rPr lang="en-US" smtClean="0"/>
              <a:pPr/>
              <a:t>7/28/2012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4C74F-BA15-4BA6-81B1-73B503F161E9}" type="datetimeFigureOut">
              <a:rPr lang="en-US" smtClean="0"/>
              <a:pPr/>
              <a:t>7/28/2012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4C74F-BA15-4BA6-81B1-73B503F161E9}" type="datetimeFigureOut">
              <a:rPr lang="en-US" smtClean="0"/>
              <a:pPr/>
              <a:t>7/28/2012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4C74F-BA15-4BA6-81B1-73B503F161E9}" type="datetimeFigureOut">
              <a:rPr lang="en-US" smtClean="0"/>
              <a:pPr/>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4C74F-BA15-4BA6-81B1-73B503F161E9}" type="datetimeFigureOut">
              <a:rPr lang="en-US" smtClean="0"/>
              <a:pPr/>
              <a:t>7/28/2012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21B99-9F7C-4644-8872-3784C000F9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4C74F-BA15-4BA6-81B1-73B503F161E9}" type="datetimeFigureOut">
              <a:rPr lang="en-US" smtClean="0"/>
              <a:pPr/>
              <a:t>7/28/2012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21B99-9F7C-4644-8872-3784C000F9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rchive.org/stream/executivejournal04virg/executivejournal04virg_djvu.tx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525963"/>
          </a:xfrm>
        </p:spPr>
        <p:txBody>
          <a:bodyPr/>
          <a:lstStyle/>
          <a:p>
            <a:r>
              <a:rPr lang="en-US" dirty="0" err="1" smtClean="0"/>
              <a:t>Pembertons</a:t>
            </a:r>
            <a:r>
              <a:rPr lang="en-US" dirty="0" smtClean="0"/>
              <a:t> of early Virginia</a:t>
            </a:r>
          </a:p>
          <a:p>
            <a:endParaRPr lang="en-US" dirty="0" smtClean="0"/>
          </a:p>
          <a:p>
            <a:r>
              <a:rPr lang="en-US" dirty="0" smtClean="0"/>
              <a:t>George Washington and our George Pemberton</a:t>
            </a:r>
            <a:endParaRPr lang="en-US" dirty="0"/>
          </a:p>
        </p:txBody>
      </p:sp>
      <p:sp>
        <p:nvSpPr>
          <p:cNvPr id="5" name="TextBox 4"/>
          <p:cNvSpPr txBox="1"/>
          <p:nvPr/>
        </p:nvSpPr>
        <p:spPr>
          <a:xfrm>
            <a:off x="1828800" y="3581400"/>
            <a:ext cx="6096000" cy="1077218"/>
          </a:xfrm>
          <a:prstGeom prst="rect">
            <a:avLst/>
          </a:prstGeom>
          <a:noFill/>
        </p:spPr>
        <p:txBody>
          <a:bodyPr wrap="square" rtlCol="0">
            <a:spAutoFit/>
          </a:bodyPr>
          <a:lstStyle/>
          <a:p>
            <a:r>
              <a:rPr lang="en-US" sz="3200" dirty="0" smtClean="0"/>
              <a:t>Why would GW Pay for our GP’s Property- Some thoughts about it</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04800" y="152400"/>
            <a:ext cx="8610600" cy="462414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endParaRPr lang="en-US" dirty="0"/>
          </a:p>
        </p:txBody>
      </p:sp>
      <p:pic>
        <p:nvPicPr>
          <p:cNvPr id="1026" name="Picture 1"/>
          <p:cNvPicPr>
            <a:picLocks noChangeAspect="1" noChangeArrowheads="1"/>
          </p:cNvPicPr>
          <p:nvPr/>
        </p:nvPicPr>
        <p:blipFill>
          <a:blip r:embed="rId2" cstate="print"/>
          <a:srcRect/>
          <a:stretch>
            <a:fillRect/>
          </a:stretch>
        </p:blipFill>
        <p:spPr bwMode="auto">
          <a:xfrm>
            <a:off x="685800" y="0"/>
            <a:ext cx="8077200" cy="84058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cstate="print"/>
          <a:srcRect/>
          <a:stretch>
            <a:fillRect/>
          </a:stretch>
        </p:blipFill>
        <p:spPr bwMode="auto">
          <a:xfrm>
            <a:off x="1828800" y="-152400"/>
            <a:ext cx="6705600" cy="8851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p:cNvPicPr>
            <a:picLocks noChangeAspect="1" noChangeArrowheads="1"/>
          </p:cNvPicPr>
          <p:nvPr/>
        </p:nvPicPr>
        <p:blipFill>
          <a:blip r:embed="rId2" cstate="print"/>
          <a:srcRect/>
          <a:stretch>
            <a:fillRect/>
          </a:stretch>
        </p:blipFill>
        <p:spPr bwMode="auto">
          <a:xfrm>
            <a:off x="0" y="0"/>
            <a:ext cx="9144000" cy="96821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p:cNvPicPr>
            <a:picLocks noChangeAspect="1" noChangeArrowheads="1"/>
          </p:cNvPicPr>
          <p:nvPr/>
        </p:nvPicPr>
        <p:blipFill>
          <a:blip r:embed="rId2" cstate="print"/>
          <a:srcRect/>
          <a:stretch>
            <a:fillRect/>
          </a:stretch>
        </p:blipFill>
        <p:spPr bwMode="auto">
          <a:xfrm>
            <a:off x="1295400" y="-914400"/>
            <a:ext cx="5943600" cy="98774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2" cstate="print"/>
          <a:srcRect/>
          <a:stretch>
            <a:fillRect/>
          </a:stretch>
        </p:blipFill>
        <p:spPr bwMode="auto">
          <a:xfrm>
            <a:off x="1295400" y="-762000"/>
            <a:ext cx="5943600" cy="9686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0"/>
            <a:ext cx="6489700" cy="849788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228600" y="0"/>
            <a:ext cx="8915399" cy="7315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143000" y="1"/>
            <a:ext cx="7696199"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685800" y="0"/>
            <a:ext cx="8153400" cy="8153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0" y="0"/>
            <a:ext cx="9144000" cy="7232650"/>
          </a:xfrm>
          <a:prstGeom prst="rect">
            <a:avLst/>
          </a:prstGeom>
          <a:noFill/>
          <a:ln w="9525">
            <a:noFill/>
            <a:miter lim="800000"/>
            <a:headEnd/>
            <a:tailEnd/>
          </a:ln>
        </p:spPr>
        <p:txBody>
          <a:bodyPr>
            <a:spAutoFit/>
          </a:bodyPr>
          <a:lstStyle/>
          <a:p>
            <a:pPr algn="ctr"/>
            <a:endParaRPr lang="en-US" sz="1600" b="1" dirty="0">
              <a:latin typeface="Calibri" pitchFamily="34" charset="0"/>
            </a:endParaRPr>
          </a:p>
          <a:p>
            <a:pPr algn="ctr"/>
            <a:r>
              <a:rPr lang="en-US" sz="1600" b="1" dirty="0">
                <a:solidFill>
                  <a:srgbClr val="FF0000"/>
                </a:solidFill>
                <a:latin typeface="Calibri" pitchFamily="34" charset="0"/>
              </a:rPr>
              <a:t>Part Two - Virginia To The Year 1746</a:t>
            </a:r>
          </a:p>
          <a:p>
            <a:pPr algn="ctr"/>
            <a:r>
              <a:rPr lang="en-US" sz="1600" b="1" dirty="0">
                <a:latin typeface="Calibri" pitchFamily="34" charset="0"/>
              </a:rPr>
              <a:t>Some say</a:t>
            </a:r>
            <a:r>
              <a:rPr lang="en-US" sz="1600" dirty="0">
                <a:latin typeface="Calibri" pitchFamily="34" charset="0"/>
              </a:rPr>
              <a:t> that </a:t>
            </a:r>
            <a:r>
              <a:rPr lang="en-US" sz="1600" cap="all" dirty="0">
                <a:latin typeface="Calibri" pitchFamily="34" charset="0"/>
              </a:rPr>
              <a:t>George Pemberton's mother was Francis De Rochelle daughter of George Xavier De Rochelle and wife of John Pemberton. </a:t>
            </a:r>
            <a:r>
              <a:rPr lang="en-US" sz="1600" dirty="0">
                <a:latin typeface="Calibri" pitchFamily="34" charset="0"/>
              </a:rPr>
              <a:t>These same sources claim that Francis was baptized in St. John's Parish, Virginia on the same date as John Pemberton's brothers (28 Aug 1679), and that </a:t>
            </a:r>
            <a:r>
              <a:rPr lang="en-US" sz="1600" cap="all" dirty="0">
                <a:latin typeface="Calibri" pitchFamily="34" charset="0"/>
              </a:rPr>
              <a:t>after John's death she married Richard </a:t>
            </a:r>
            <a:r>
              <a:rPr lang="en-US" sz="1600" cap="all" dirty="0" err="1">
                <a:latin typeface="Calibri" pitchFamily="34" charset="0"/>
              </a:rPr>
              <a:t>Littlepage</a:t>
            </a:r>
            <a:r>
              <a:rPr lang="en-US" sz="1600" cap="all" dirty="0">
                <a:latin typeface="Calibri" pitchFamily="34" charset="0"/>
              </a:rPr>
              <a:t> and had several children by him. </a:t>
            </a:r>
            <a:r>
              <a:rPr lang="en-US" sz="1600" cap="all" dirty="0" err="1">
                <a:latin typeface="Calibri" pitchFamily="34" charset="0"/>
              </a:rPr>
              <a:t>Furthur</a:t>
            </a:r>
            <a:r>
              <a:rPr lang="en-US" sz="1600" cap="all" dirty="0">
                <a:latin typeface="Calibri" pitchFamily="34" charset="0"/>
              </a:rPr>
              <a:t> they state that George Pemberton's middle name was Xavier perhaps in an effort to tie him to George Xavier De Rochelle. </a:t>
            </a:r>
            <a:r>
              <a:rPr lang="en-US" sz="1600" dirty="0">
                <a:latin typeface="Calibri" pitchFamily="34" charset="0"/>
              </a:rPr>
              <a:t>None of these sources quote any documents that would go to prove their statements. The use of St. John's parish in Virginia and the date 28 Aug 1679 are almost certainly incorrect for the reasons discussed in Part One. There was a St. John's parish in Virginia, in what would become King William County, but all of it's records were destroyed in the Civil War. George Pemberton's name appears on a number of documents that we will discuss below </a:t>
            </a:r>
            <a:r>
              <a:rPr lang="en-US" sz="1600" u="sng" dirty="0">
                <a:latin typeface="Calibri" pitchFamily="34" charset="0"/>
              </a:rPr>
              <a:t>and in none of these was the name Xavier ever used</a:t>
            </a:r>
            <a:r>
              <a:rPr lang="en-US" sz="1600" dirty="0">
                <a:latin typeface="Calibri" pitchFamily="34" charset="0"/>
              </a:rPr>
              <a:t>. It is clear though that he signed his name with an X. Perhaps some well meaning researcher gave him this middle name to relate him to George De Rochelle but there are no documents that show he used the name either.</a:t>
            </a:r>
            <a:br>
              <a:rPr lang="en-US" sz="1600" dirty="0">
                <a:latin typeface="Calibri" pitchFamily="34" charset="0"/>
              </a:rPr>
            </a:br>
            <a:r>
              <a:rPr lang="en-US" sz="1600" dirty="0">
                <a:latin typeface="Calibri" pitchFamily="34" charset="0"/>
              </a:rPr>
              <a:t>There was a George (de) Rochelle who lived in Virginia in this time frame according to Doris Ross Johnston in a file at </a:t>
            </a:r>
            <a:r>
              <a:rPr lang="en-US" sz="1600" dirty="0" err="1">
                <a:latin typeface="Calibri" pitchFamily="34" charset="0"/>
              </a:rPr>
              <a:t>Rootsweb</a:t>
            </a:r>
            <a:r>
              <a:rPr lang="en-US" sz="1600" dirty="0">
                <a:latin typeface="Calibri" pitchFamily="34" charset="0"/>
              </a:rPr>
              <a:t> World Connect. In her notes for George De Rochelle she states: </a:t>
            </a:r>
            <a:r>
              <a:rPr lang="en-US" sz="1600" b="1" dirty="0">
                <a:latin typeface="Calibri" pitchFamily="34" charset="0"/>
              </a:rPr>
              <a:t>"by way of Low Countries; shipwrecked off Long Island and the Governor offered them land to settle, but they landed at Princess Anne Co., VA, thence via Nansemond Co., VA to Wake Co., NC -- from thence the SC </a:t>
            </a:r>
            <a:r>
              <a:rPr lang="en-US" sz="1600" b="1" dirty="0" err="1">
                <a:latin typeface="Calibri" pitchFamily="34" charset="0"/>
              </a:rPr>
              <a:t>Rochelles</a:t>
            </a:r>
            <a:r>
              <a:rPr lang="en-US" sz="1600" b="1" dirty="0">
                <a:latin typeface="Calibri" pitchFamily="34" charset="0"/>
              </a:rPr>
              <a:t> came. </a:t>
            </a:r>
            <a:br>
              <a:rPr lang="en-US" sz="1600" b="1" dirty="0">
                <a:latin typeface="Calibri" pitchFamily="34" charset="0"/>
              </a:rPr>
            </a:br>
            <a:r>
              <a:rPr lang="en-US" sz="1600" b="1" dirty="0">
                <a:latin typeface="Calibri" pitchFamily="34" charset="0"/>
              </a:rPr>
              <a:t>SOURCE: Huguenot Soc of TX application of Maggie Smith, Travis Co., 2 Apr 1956“</a:t>
            </a:r>
          </a:p>
          <a:p>
            <a:pPr algn="ctr"/>
            <a:endParaRPr lang="en-US" sz="1600" b="1" dirty="0">
              <a:latin typeface="Calibri" pitchFamily="34" charset="0"/>
            </a:endParaRPr>
          </a:p>
          <a:p>
            <a:pPr algn="ctr"/>
            <a:endParaRPr lang="en-US" sz="1600" b="1" dirty="0">
              <a:latin typeface="Calibri" pitchFamily="34" charset="0"/>
            </a:endParaRPr>
          </a:p>
          <a:p>
            <a:pPr algn="ctr"/>
            <a:endParaRPr lang="en-US" sz="1600" b="1" dirty="0">
              <a:latin typeface="Calibri" pitchFamily="34" charset="0"/>
            </a:endParaRPr>
          </a:p>
          <a:p>
            <a:pPr algn="ctr"/>
            <a:endParaRPr lang="en-US" sz="1600" b="1" dirty="0">
              <a:latin typeface="Calibri" pitchFamily="34" charset="0"/>
            </a:endParaRPr>
          </a:p>
          <a:p>
            <a:pPr algn="ctr"/>
            <a:endParaRPr lang="en-US" sz="1600" dirty="0">
              <a:latin typeface="Calibri" pitchFamily="34" charset="0"/>
            </a:endParaRPr>
          </a:p>
          <a:p>
            <a:pPr algn="ctr"/>
            <a:endParaRPr lang="en-US" sz="1600" b="1" dirty="0">
              <a:latin typeface="Calibri" pitchFamily="34" charset="0"/>
            </a:endParaRPr>
          </a:p>
          <a:p>
            <a:pPr algn="ctr"/>
            <a:endParaRPr lang="en-US" sz="1600" b="1" dirty="0">
              <a:latin typeface="Calibri" pitchFamily="34" charset="0"/>
            </a:endParaRPr>
          </a:p>
          <a:p>
            <a:pPr algn="ctr"/>
            <a:endParaRPr lang="en-US" sz="1600" b="1" dirty="0">
              <a:latin typeface="Calibri" pitchFamily="34" charset="0"/>
            </a:endParaRPr>
          </a:p>
          <a:p>
            <a:pPr algn="ctr"/>
            <a:endParaRPr lang="en-US" sz="1600" dirty="0">
              <a:latin typeface="Calibri" pitchFamily="34" charset="0"/>
            </a:endParaRPr>
          </a:p>
        </p:txBody>
      </p:sp>
      <p:pic>
        <p:nvPicPr>
          <p:cNvPr id="26627" name="Picture 2" descr="Map Dixie.jpg"/>
          <p:cNvPicPr>
            <a:picLocks noChangeAspect="1"/>
          </p:cNvPicPr>
          <p:nvPr/>
        </p:nvPicPr>
        <p:blipFill>
          <a:blip r:embed="rId2" cstate="print"/>
          <a:srcRect/>
          <a:stretch>
            <a:fillRect/>
          </a:stretch>
        </p:blipFill>
        <p:spPr bwMode="auto">
          <a:xfrm>
            <a:off x="685800" y="5029200"/>
            <a:ext cx="2082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914400" y="-533400"/>
            <a:ext cx="7696200" cy="7848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 y="304800"/>
            <a:ext cx="8686800" cy="6096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15400" cy="5943600"/>
          </a:xfrm>
        </p:spPr>
        <p:txBody>
          <a:bodyPr/>
          <a:lstStyle/>
          <a:p>
            <a:r>
              <a:rPr lang="en-US" dirty="0" smtClean="0"/>
              <a:t>Did President George Washington know George Pemberton II? Or his sons George and Isaiah?</a:t>
            </a:r>
          </a:p>
          <a:p>
            <a:endParaRPr lang="en-US" dirty="0" smtClean="0"/>
          </a:p>
          <a:p>
            <a:r>
              <a:rPr lang="en-US" dirty="0" smtClean="0"/>
              <a:t>This is a question posed by James Lloyd in our Pemberton Post, November 26,2011 in his article: Mr. Washington’s Order.</a:t>
            </a:r>
            <a:endParaRPr lang="en-US" dirty="0"/>
          </a:p>
        </p:txBody>
      </p:sp>
      <p:sp>
        <p:nvSpPr>
          <p:cNvPr id="6" name="TextBox 5"/>
          <p:cNvSpPr txBox="1"/>
          <p:nvPr/>
        </p:nvSpPr>
        <p:spPr>
          <a:xfrm>
            <a:off x="457200" y="4267200"/>
            <a:ext cx="8382000" cy="1569660"/>
          </a:xfrm>
          <a:prstGeom prst="rect">
            <a:avLst/>
          </a:prstGeom>
          <a:noFill/>
        </p:spPr>
        <p:txBody>
          <a:bodyPr wrap="square" rtlCol="0">
            <a:spAutoFit/>
          </a:bodyPr>
          <a:lstStyle/>
          <a:p>
            <a:r>
              <a:rPr lang="en-US" sz="3200" dirty="0" smtClean="0"/>
              <a:t> In 1771, brothers George and Isaiah sold their 	property to Samuel Washington, George    Washington’s brother. For this we have records.</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152400"/>
            <a:ext cx="6934200" cy="6705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219200"/>
            <a:ext cx="6858000" cy="3046988"/>
          </a:xfrm>
          <a:prstGeom prst="rect">
            <a:avLst/>
          </a:prstGeom>
        </p:spPr>
        <p:txBody>
          <a:bodyPr wrap="square">
            <a:spAutoFit/>
          </a:bodyPr>
          <a:lstStyle/>
          <a:p>
            <a:r>
              <a:rPr lang="en-US" sz="3200" b="1" dirty="0" smtClean="0"/>
              <a:t>Battle: Braddock’s defeat on the Monongahela River</a:t>
            </a:r>
          </a:p>
          <a:p>
            <a:r>
              <a:rPr lang="en-US" sz="3200" b="1" dirty="0" smtClean="0"/>
              <a:t>War: The French and Indian War also known as the Seven Year War (1755 to 1762)</a:t>
            </a:r>
          </a:p>
          <a:p>
            <a:r>
              <a:rPr lang="en-US" sz="3200" b="1" dirty="0" smtClean="0"/>
              <a:t>Date: 7th July 1755</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57200" y="-152400"/>
            <a:ext cx="8077200" cy="7467600"/>
          </a:xfrm>
          <a:prstGeom prst="rect">
            <a:avLst/>
          </a:prstGeom>
          <a:noFill/>
          <a:ln w="9525">
            <a:noFill/>
            <a:miter lim="800000"/>
            <a:headEnd/>
            <a:tailEnd/>
          </a:ln>
        </p:spPr>
      </p:pic>
      <p:sp>
        <p:nvSpPr>
          <p:cNvPr id="3" name="TextBox 2"/>
          <p:cNvSpPr txBox="1"/>
          <p:nvPr/>
        </p:nvSpPr>
        <p:spPr>
          <a:xfrm>
            <a:off x="4648200" y="2971800"/>
            <a:ext cx="3810000" cy="1569660"/>
          </a:xfrm>
          <a:prstGeom prst="rect">
            <a:avLst/>
          </a:prstGeom>
          <a:noFill/>
        </p:spPr>
        <p:txBody>
          <a:bodyPr wrap="square" rtlCol="0">
            <a:spAutoFit/>
          </a:bodyPr>
          <a:lstStyle/>
          <a:p>
            <a:r>
              <a:rPr lang="en-US" sz="3200" b="1" dirty="0" smtClean="0"/>
              <a:t>Braddock’s defeat? </a:t>
            </a:r>
            <a:r>
              <a:rPr lang="en-US" sz="3200" b="1" dirty="0" err="1" smtClean="0"/>
              <a:t>Blackstocks</a:t>
            </a:r>
            <a:r>
              <a:rPr lang="en-US" sz="3200" b="1" dirty="0" smtClean="0"/>
              <a:t> RW Battle? Or, neither?</a:t>
            </a:r>
            <a:endParaRPr lang="en-US" sz="32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0"/>
            <a:ext cx="88392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04800"/>
            <a:ext cx="6096000" cy="1077218"/>
          </a:xfrm>
          <a:prstGeom prst="rect">
            <a:avLst/>
          </a:prstGeom>
          <a:noFill/>
        </p:spPr>
        <p:txBody>
          <a:bodyPr wrap="square" rtlCol="0">
            <a:spAutoFit/>
          </a:bodyPr>
          <a:lstStyle/>
          <a:p>
            <a:r>
              <a:rPr lang="en-US" sz="3200" dirty="0" smtClean="0"/>
              <a:t>Why would GW Pay for our GP’s Property- Some thoughts about it</a:t>
            </a:r>
            <a:endParaRPr lang="en-US" sz="3200" dirty="0"/>
          </a:p>
        </p:txBody>
      </p:sp>
      <p:sp>
        <p:nvSpPr>
          <p:cNvPr id="5" name="TextBox 4"/>
          <p:cNvSpPr txBox="1"/>
          <p:nvPr/>
        </p:nvSpPr>
        <p:spPr>
          <a:xfrm>
            <a:off x="381000" y="1371600"/>
            <a:ext cx="8382000" cy="4524315"/>
          </a:xfrm>
          <a:prstGeom prst="rect">
            <a:avLst/>
          </a:prstGeom>
          <a:noFill/>
        </p:spPr>
        <p:txBody>
          <a:bodyPr wrap="square" rtlCol="0">
            <a:spAutoFit/>
          </a:bodyPr>
          <a:lstStyle/>
          <a:p>
            <a:r>
              <a:rPr lang="en-US" sz="3200" dirty="0" smtClean="0"/>
              <a:t>*Property survey and payment, 1750</a:t>
            </a:r>
          </a:p>
          <a:p>
            <a:r>
              <a:rPr lang="en-US" sz="3200" dirty="0" smtClean="0"/>
              <a:t>*Not for aid at the Battle led by Braddock, death 	1755</a:t>
            </a:r>
          </a:p>
          <a:p>
            <a:r>
              <a:rPr lang="en-US" sz="3200" dirty="0" smtClean="0"/>
              <a:t>*Not for fight at </a:t>
            </a:r>
            <a:r>
              <a:rPr lang="en-US" sz="3200" dirty="0" err="1" smtClean="0"/>
              <a:t>Blackstocks</a:t>
            </a:r>
            <a:r>
              <a:rPr lang="en-US" sz="3200" dirty="0" smtClean="0"/>
              <a:t>, SC, 1780</a:t>
            </a:r>
          </a:p>
          <a:p>
            <a:r>
              <a:rPr lang="en-US" sz="3200" dirty="0" smtClean="0"/>
              <a:t>*Maybe because, like the Carney’s land it adjoined the Washington’s, and there were expectations regarding future ownership, speculates James Lloyd in his article:  Mr. Washington’s Order, </a:t>
            </a:r>
            <a:r>
              <a:rPr lang="en-US" sz="3200" b="1" i="1" dirty="0" smtClean="0"/>
              <a:t>Pemberton Post</a:t>
            </a:r>
            <a:r>
              <a:rPr lang="en-US" sz="3200" dirty="0" smtClean="0"/>
              <a:t>, 11/26/11</a:t>
            </a: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0" y="0"/>
            <a:ext cx="9144000" cy="6001643"/>
          </a:xfrm>
          <a:prstGeom prst="rect">
            <a:avLst/>
          </a:prstGeom>
          <a:noFill/>
          <a:ln w="9525">
            <a:noFill/>
            <a:miter lim="800000"/>
            <a:headEnd/>
            <a:tailEnd/>
          </a:ln>
        </p:spPr>
        <p:txBody>
          <a:bodyPr>
            <a:spAutoFit/>
          </a:bodyPr>
          <a:lstStyle/>
          <a:p>
            <a:pPr algn="ctr"/>
            <a:endParaRPr lang="en-US" sz="1600" dirty="0">
              <a:latin typeface="Calibri" pitchFamily="34" charset="0"/>
            </a:endParaRPr>
          </a:p>
          <a:p>
            <a:pPr algn="ctr"/>
            <a:endParaRPr lang="en-US" sz="1600" dirty="0">
              <a:latin typeface="Calibri" pitchFamily="34" charset="0"/>
            </a:endParaRPr>
          </a:p>
          <a:p>
            <a:pPr algn="ctr"/>
            <a:r>
              <a:rPr lang="en-US" sz="3200" dirty="0">
                <a:latin typeface="Calibri" pitchFamily="34" charset="0"/>
              </a:rPr>
              <a:t>So at this point we have identified several Georges who might be one and the same a our George of Jefferson Co. W.V. But as Ernie </a:t>
            </a:r>
            <a:r>
              <a:rPr lang="en-US" sz="3200" dirty="0" smtClean="0">
                <a:latin typeface="Calibri" pitchFamily="34" charset="0"/>
              </a:rPr>
              <a:t>states: “ </a:t>
            </a:r>
            <a:r>
              <a:rPr lang="en-US" sz="3200" dirty="0">
                <a:latin typeface="Calibri" pitchFamily="34" charset="0"/>
              </a:rPr>
              <a:t>there is no evidence to tie any of them to </a:t>
            </a:r>
            <a:r>
              <a:rPr lang="en-US" sz="3200" dirty="0" smtClean="0">
                <a:latin typeface="Calibri" pitchFamily="34" charset="0"/>
              </a:rPr>
              <a:t>him (Our George).” </a:t>
            </a:r>
            <a:endParaRPr lang="en-US" sz="3200" dirty="0" smtClean="0">
              <a:latin typeface="Calibri" pitchFamily="34" charset="0"/>
            </a:endParaRPr>
          </a:p>
          <a:p>
            <a:pPr algn="ctr"/>
            <a:r>
              <a:rPr lang="en-US" sz="3200" dirty="0">
                <a:latin typeface="Calibri" pitchFamily="34" charset="0"/>
              </a:rPr>
              <a:t/>
            </a:r>
            <a:br>
              <a:rPr lang="en-US" sz="3200" dirty="0">
                <a:latin typeface="Calibri" pitchFamily="34" charset="0"/>
              </a:rPr>
            </a:br>
            <a:r>
              <a:rPr lang="en-US" sz="3200" dirty="0">
                <a:latin typeface="Calibri" pitchFamily="34" charset="0"/>
              </a:rPr>
              <a:t>Fortunately for us in 2003 we received a copy of the scrapbook of George M. Pemberton that, we believe, points to the real George. Part Three will discuss this important document in detail</a:t>
            </a:r>
            <a:r>
              <a:rPr lang="en-US" sz="3200" dirty="0" smtClean="0">
                <a:latin typeface="Calibri" pitchFamily="34" charset="0"/>
              </a:rPr>
              <a:t>.</a:t>
            </a:r>
          </a:p>
          <a:p>
            <a:pPr algn="ctr"/>
            <a:endParaRPr lang="en-US" sz="3200" dirty="0" smtClean="0">
              <a:latin typeface="Calibri" pitchFamily="34" charset="0"/>
            </a:endParaRPr>
          </a:p>
          <a:p>
            <a:pPr algn="ctr"/>
            <a:r>
              <a:rPr lang="en-US" sz="3200" dirty="0" smtClean="0">
                <a:latin typeface="Calibri" pitchFamily="34" charset="0"/>
              </a:rPr>
              <a:t>From </a:t>
            </a:r>
            <a:r>
              <a:rPr lang="en-US" sz="3200" dirty="0" smtClean="0">
                <a:latin typeface="Calibri" pitchFamily="34" charset="0"/>
              </a:rPr>
              <a:t>G. Daniel P. Buckley’s website</a:t>
            </a:r>
            <a:endParaRPr lang="en-US" sz="3200" dirty="0">
              <a:latin typeface="Calibri" pitchFamily="34" charset="0"/>
            </a:endParaRPr>
          </a:p>
        </p:txBody>
      </p:sp>
      <p:sp>
        <p:nvSpPr>
          <p:cNvPr id="3" name="TextBox 2"/>
          <p:cNvSpPr txBox="1"/>
          <p:nvPr/>
        </p:nvSpPr>
        <p:spPr>
          <a:xfrm>
            <a:off x="76200" y="5867400"/>
            <a:ext cx="8915400" cy="954107"/>
          </a:xfrm>
          <a:prstGeom prst="rect">
            <a:avLst/>
          </a:prstGeom>
          <a:noFill/>
        </p:spPr>
        <p:txBody>
          <a:bodyPr wrap="square" rtlCol="0">
            <a:spAutoFit/>
          </a:bodyPr>
          <a:lstStyle/>
          <a:p>
            <a:r>
              <a:rPr lang="en-US" sz="2800" dirty="0" smtClean="0"/>
              <a:t>How many Pemberton Families in Early Virginia did you count  in part I?</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0" y="0"/>
            <a:ext cx="9144000" cy="9818688"/>
          </a:xfrm>
          <a:prstGeom prst="rect">
            <a:avLst/>
          </a:prstGeom>
          <a:noFill/>
          <a:ln w="9525">
            <a:noFill/>
            <a:miter lim="800000"/>
            <a:headEnd/>
            <a:tailEnd/>
          </a:ln>
        </p:spPr>
        <p:txBody>
          <a:bodyPr>
            <a:spAutoFit/>
          </a:bodyPr>
          <a:lstStyle/>
          <a:p>
            <a:endParaRPr lang="en-US" sz="1600">
              <a:latin typeface="Calibri" pitchFamily="34" charset="0"/>
            </a:endParaRPr>
          </a:p>
          <a:p>
            <a:r>
              <a:rPr lang="en-US" sz="1600">
                <a:latin typeface="Calibri" pitchFamily="34" charset="0"/>
              </a:rPr>
              <a:t>James Pemberton is the only Pemberton listed among property owners of 25 or more acres in the next census dated 1679, which would seem to indicate the demise of the above mentioned William prior to this date. This census also contained a listing of baptisms and another of burials. Here we find John Pemberton son of James baptized on 9 Aug 1679 and John son of James buried 11 Aug 1679. Two additional sons of James, William and Charles are shown baptized on 28 Aug 1679. James wrote a will on 7 Aug 1701 in which he divided his property into two estates; first the portion located in St. George's Parish he left to his son John and second that in St. John's Parish was left to son Charles. The will states that John was to inherit his share when he reached the age of 21 and Charles on the death of James' wife Rebecca. </a:t>
            </a:r>
          </a:p>
          <a:p>
            <a:r>
              <a:rPr lang="en-US" sz="1600">
                <a:latin typeface="Calibri" pitchFamily="34" charset="0"/>
              </a:rPr>
              <a:t>Our main concern is with John Pemberton bp 9 Aug 1679 and whether or not he could be the same person as John Pemberton of Virginia and father of George described in many different Pemberton family histories and other references. The dates 9 Aug 1679 and 28 Aug 1679 are given in one account by Mr. Eli Jay who wrote: </a:t>
            </a:r>
          </a:p>
          <a:p>
            <a:r>
              <a:rPr lang="en-US" sz="1600">
                <a:latin typeface="Calibri" pitchFamily="34" charset="0"/>
              </a:rPr>
              <a:t>"</a:t>
            </a:r>
            <a:r>
              <a:rPr lang="en-US" sz="1600" b="1" i="1">
                <a:latin typeface="Calibri" pitchFamily="34" charset="0"/>
              </a:rPr>
              <a:t>We do find this name in the early records of St. John's Parish in Virginia when on August 9, 1679</a:t>
            </a:r>
            <a:br>
              <a:rPr lang="en-US" sz="1600" b="1" i="1">
                <a:latin typeface="Calibri" pitchFamily="34" charset="0"/>
              </a:rPr>
            </a:br>
            <a:r>
              <a:rPr lang="en-US" sz="1600" b="1" i="1">
                <a:latin typeface="Calibri" pitchFamily="34" charset="0"/>
              </a:rPr>
              <a:t>John Pemberton, son of James was baptized and on August 28 of the same year, William and James </a:t>
            </a:r>
            <a:br>
              <a:rPr lang="en-US" sz="1600" b="1" i="1">
                <a:latin typeface="Calibri" pitchFamily="34" charset="0"/>
              </a:rPr>
            </a:br>
            <a:r>
              <a:rPr lang="en-US" sz="1600" b="1" i="1">
                <a:latin typeface="Calibri" pitchFamily="34" charset="0"/>
              </a:rPr>
              <a:t>Pemberton, sons of James.....".</a:t>
            </a:r>
            <a:r>
              <a:rPr lang="en-US" sz="1600">
                <a:latin typeface="Calibri" pitchFamily="34" charset="0"/>
              </a:rPr>
              <a:t> </a:t>
            </a:r>
          </a:p>
          <a:p>
            <a:endParaRPr lang="en-US" sz="1600">
              <a:latin typeface="Calibri" pitchFamily="34" charset="0"/>
            </a:endParaRPr>
          </a:p>
          <a:p>
            <a:r>
              <a:rPr lang="en-US" sz="1600">
                <a:latin typeface="Calibri" pitchFamily="34" charset="0"/>
              </a:rPr>
              <a:t>There can be little doubt that Mr. Jay and other writers were incorrect in assuming that John Pemberton of Virginia was one and the same person as the John Pemberton of Bardados: </a:t>
            </a:r>
          </a:p>
          <a:p>
            <a:r>
              <a:rPr lang="en-US" sz="1600">
                <a:latin typeface="Calibri" pitchFamily="34" charset="0"/>
              </a:rPr>
              <a:t>1. The Census of 1679 shows a John was buried on 11 Aug 1679. </a:t>
            </a:r>
          </a:p>
          <a:p>
            <a:r>
              <a:rPr lang="en-US" sz="1600">
                <a:latin typeface="Calibri" pitchFamily="34" charset="0"/>
              </a:rPr>
              <a:t>2. The John mentioned in James' will is referred to as a minor in 1701 which clearly rules out the possibility that John bp 9 Aug 1679 could be the same person. </a:t>
            </a:r>
          </a:p>
          <a:p>
            <a:r>
              <a:rPr lang="en-US" sz="1600">
                <a:latin typeface="Calibri" pitchFamily="34" charset="0"/>
              </a:rPr>
              <a:t>3. If the John of Virginia was the John bp 9 Aug 1679 then, unless he was baptized at a very advanced age, how could he have been able to execute a real estate transaction with Mr. Richard Littlepage, Sr. who died 20 Apr 1688 a little more than 7 years later? (See deed of 20 Jan 1702.) </a:t>
            </a:r>
          </a:p>
          <a:p>
            <a:r>
              <a:rPr lang="en-US" sz="1600">
                <a:latin typeface="Calibri" pitchFamily="34" charset="0"/>
              </a:rPr>
              <a:t>4. The records of St. John's parish were destroyed in the Civil War 40 plus years before Jay wrote his account. </a:t>
            </a:r>
          </a:p>
          <a:p>
            <a:r>
              <a:rPr lang="en-US" sz="1600">
                <a:latin typeface="Calibri" pitchFamily="34" charset="0"/>
              </a:rPr>
              <a:t>We can find no reasonable way to link the Pembertons of Barbados to those of Virginia however we will include them in our file as an unlinked family beginning with William Pemberton.</a:t>
            </a: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endParaRPr lang="en-US" sz="1600">
              <a:latin typeface="Calibri" pitchFamily="34" charset="0"/>
            </a:endParaRPr>
          </a:p>
          <a:p>
            <a:pPr algn="ctr"/>
            <a:endParaRPr lang="en-US" sz="16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0" y="0"/>
            <a:ext cx="9144000" cy="6740525"/>
          </a:xfrm>
          <a:prstGeom prst="rect">
            <a:avLst/>
          </a:prstGeom>
          <a:noFill/>
          <a:ln w="9525">
            <a:noFill/>
            <a:miter lim="800000"/>
            <a:headEnd/>
            <a:tailEnd/>
          </a:ln>
        </p:spPr>
        <p:txBody>
          <a:bodyPr>
            <a:spAutoFit/>
          </a:bodyPr>
          <a:lstStyle/>
          <a:p>
            <a:pPr algn="ctr"/>
            <a:r>
              <a:rPr lang="en-US" sz="1600">
                <a:latin typeface="Calibri" pitchFamily="34" charset="0"/>
              </a:rPr>
              <a:t>1. E.L Pemberton, elpemberton@qwest.net, </a:t>
            </a:r>
            <a:r>
              <a:rPr lang="en-US" sz="1600" i="1">
                <a:latin typeface="Calibri" pitchFamily="34" charset="0"/>
              </a:rPr>
              <a:t>Facts on Pemberton Ancestry Barbados, West Indies, </a:t>
            </a:r>
            <a:r>
              <a:rPr lang="en-US" sz="1600">
                <a:latin typeface="Calibri" pitchFamily="34" charset="0"/>
              </a:rPr>
              <a:t>December, 1982.</a:t>
            </a:r>
            <a:r>
              <a:rPr lang="en-US" sz="1600" i="1">
                <a:latin typeface="Calibri" pitchFamily="34" charset="0"/>
              </a:rPr>
              <a:t> , </a:t>
            </a:r>
            <a:r>
              <a:rPr lang="en-US" sz="1600">
                <a:latin typeface="Calibri" pitchFamily="34" charset="0"/>
              </a:rPr>
              <a:t>"Another bit of research that I became involved in back in 1982 was a trip to Barbados to check on the Baptisms of the John, William and Charles Pemberton reported in several books on Pembertons. I also visited the Parish of St. John in Barbados. From the Barbados Department of Archives there are positive records showing the 1679 Census of Baptisms for St. John Parish. This gives the dates of August 9 for John, sonne of James Pemberton and August 28 for William and Charles, sonns of Mr. James Pemberton" 2. FamilySearch™ International Genealogical Index v4.02 - Carribean Islands </a:t>
            </a:r>
            <a:br>
              <a:rPr lang="en-US" sz="1600">
                <a:latin typeface="Calibri" pitchFamily="34" charset="0"/>
              </a:rPr>
            </a:br>
            <a:r>
              <a:rPr lang="en-US" sz="1600">
                <a:latin typeface="Calibri" pitchFamily="34" charset="0"/>
              </a:rPr>
              <a:t>--------------------------------------------------------------------------------</a:t>
            </a:r>
            <a:br>
              <a:rPr lang="en-US" sz="1600">
                <a:latin typeface="Calibri" pitchFamily="34" charset="0"/>
              </a:rPr>
            </a:br>
            <a:r>
              <a:rPr lang="en-US" sz="1600">
                <a:latin typeface="Calibri" pitchFamily="34" charset="0"/>
              </a:rPr>
              <a:t>Frances DEROCHELLE Sex: F Birth: 1677 &lt;st. John's Parish&gt;, Antigua, Caribbean </a:t>
            </a:r>
            <a:br>
              <a:rPr lang="en-US" sz="1600">
                <a:latin typeface="Calibri" pitchFamily="34" charset="0"/>
              </a:rPr>
            </a:br>
            <a:r>
              <a:rPr lang="en-US" sz="1600">
                <a:latin typeface="Calibri" pitchFamily="34" charset="0"/>
              </a:rPr>
              <a:t>Father: George Xavier DEROCHELLE Mother: </a:t>
            </a:r>
            <a:br>
              <a:rPr lang="en-US" sz="1600">
                <a:latin typeface="Calibri" pitchFamily="34" charset="0"/>
              </a:rPr>
            </a:br>
            <a:r>
              <a:rPr lang="en-US" sz="1600">
                <a:latin typeface="Calibri" pitchFamily="34" charset="0"/>
              </a:rPr>
              <a:t>Film Number: 1761010 Page Number: Rwference Number:</a:t>
            </a:r>
            <a:br>
              <a:rPr lang="en-US" sz="1600">
                <a:latin typeface="Calibri" pitchFamily="34" charset="0"/>
              </a:rPr>
            </a:br>
            <a:r>
              <a:rPr lang="en-US" sz="1600">
                <a:latin typeface="Calibri" pitchFamily="34" charset="0"/>
              </a:rPr>
              <a:t/>
            </a:r>
            <a:br>
              <a:rPr lang="en-US" sz="1600">
                <a:latin typeface="Calibri" pitchFamily="34" charset="0"/>
              </a:rPr>
            </a:br>
            <a:r>
              <a:rPr lang="en-US" sz="1600">
                <a:latin typeface="Calibri" pitchFamily="34" charset="0"/>
              </a:rPr>
              <a:t>Frances DEROCHELLE Sex: F Spouse: John PEMBERTON Marriage: Abt. 1698 </a:t>
            </a:r>
            <a:br>
              <a:rPr lang="en-US" sz="1600">
                <a:latin typeface="Calibri" pitchFamily="34" charset="0"/>
              </a:rPr>
            </a:br>
            <a:r>
              <a:rPr lang="en-US" sz="1600">
                <a:latin typeface="Calibri" pitchFamily="34" charset="0"/>
              </a:rPr>
              <a:t>&lt;st. John's Parish&gt;, Antigua, Caribbean </a:t>
            </a:r>
            <a:br>
              <a:rPr lang="en-US" sz="1600">
                <a:latin typeface="Calibri" pitchFamily="34" charset="0"/>
              </a:rPr>
            </a:br>
            <a:r>
              <a:rPr lang="en-US" sz="1600">
                <a:latin typeface="Calibri" pitchFamily="34" charset="0"/>
              </a:rPr>
              <a:t>Film Number: 1761034 Page Number: Reference Number:</a:t>
            </a:r>
            <a:br>
              <a:rPr lang="en-US" sz="1600">
                <a:latin typeface="Calibri" pitchFamily="34" charset="0"/>
              </a:rPr>
            </a:br>
            <a:r>
              <a:rPr lang="en-US" sz="1600">
                <a:latin typeface="Calibri" pitchFamily="34" charset="0"/>
              </a:rPr>
              <a:t/>
            </a:r>
            <a:br>
              <a:rPr lang="en-US" sz="1600">
                <a:latin typeface="Calibri" pitchFamily="34" charset="0"/>
              </a:rPr>
            </a:br>
            <a:r>
              <a:rPr lang="en-US" sz="1600">
                <a:latin typeface="Calibri" pitchFamily="34" charset="0"/>
              </a:rPr>
              <a:t>George Xavier PEMBERTON Sex: M Birth: 1699 &lt;st. John's Parish&gt;, Antigua, Caribbean Father: John PEMBERTON Mother: Frances DEROCHELLE </a:t>
            </a:r>
            <a:br>
              <a:rPr lang="en-US" sz="1600">
                <a:latin typeface="Calibri" pitchFamily="34" charset="0"/>
              </a:rPr>
            </a:br>
            <a:r>
              <a:rPr lang="en-US" sz="1600">
                <a:latin typeface="Calibri" pitchFamily="34" charset="0"/>
              </a:rPr>
              <a:t>Film Number: 1761034 Page Number: Reference Number:</a:t>
            </a:r>
            <a:br>
              <a:rPr lang="en-US" sz="1600">
                <a:latin typeface="Calibri" pitchFamily="34" charset="0"/>
              </a:rPr>
            </a:br>
            <a:r>
              <a:rPr lang="en-US" sz="1600">
                <a:latin typeface="Calibri" pitchFamily="34" charset="0"/>
              </a:rPr>
              <a:t/>
            </a:r>
            <a:br>
              <a:rPr lang="en-US" sz="1600">
                <a:latin typeface="Calibri" pitchFamily="34" charset="0"/>
              </a:rPr>
            </a:br>
            <a:r>
              <a:rPr lang="en-US" sz="1600">
                <a:latin typeface="Calibri" pitchFamily="34" charset="0"/>
              </a:rPr>
              <a:t>John PEMBERTON Sex: M Christening: 9 Aug 1679 St. John's Parish, Antigua, Caribbean </a:t>
            </a:r>
            <a:br>
              <a:rPr lang="en-US" sz="1600">
                <a:latin typeface="Calibri" pitchFamily="34" charset="0"/>
              </a:rPr>
            </a:br>
            <a:r>
              <a:rPr lang="en-US" sz="1600">
                <a:latin typeface="Calibri" pitchFamily="34" charset="0"/>
              </a:rPr>
              <a:t>Father: James PEMBERTON Mother: </a:t>
            </a:r>
            <a:br>
              <a:rPr lang="en-US" sz="1600">
                <a:latin typeface="Calibri" pitchFamily="34" charset="0"/>
              </a:rPr>
            </a:br>
            <a:r>
              <a:rPr lang="en-US" sz="1600">
                <a:latin typeface="Calibri" pitchFamily="34" charset="0"/>
              </a:rPr>
              <a:t>Film Number: 1761034 Page Number: Reference Number:</a:t>
            </a:r>
            <a:br>
              <a:rPr lang="en-US" sz="1600">
                <a:latin typeface="Calibri" pitchFamily="34" charset="0"/>
              </a:rPr>
            </a:br>
            <a:endParaRPr lang="en-US" sz="1600">
              <a:latin typeface="Calibri" pitchFamily="34" charset="0"/>
            </a:endParaRPr>
          </a:p>
          <a:p>
            <a:pPr algn="ctr"/>
            <a:endParaRPr lang="en-US" sz="1600">
              <a:latin typeface="Calibri" pitchFamily="34" charset="0"/>
            </a:endParaRPr>
          </a:p>
          <a:p>
            <a:pPr algn="ctr"/>
            <a:endParaRPr lang="en-US" sz="1600">
              <a:latin typeface="Calibri" pitchFamily="34" charset="0"/>
            </a:endParaRPr>
          </a:p>
          <a:p>
            <a:pPr algn="ctr"/>
            <a:endParaRPr lang="en-US" sz="16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0" y="0"/>
            <a:ext cx="9144000" cy="7232650"/>
          </a:xfrm>
          <a:prstGeom prst="rect">
            <a:avLst/>
          </a:prstGeom>
          <a:noFill/>
          <a:ln w="9525">
            <a:noFill/>
            <a:miter lim="800000"/>
            <a:headEnd/>
            <a:tailEnd/>
          </a:ln>
        </p:spPr>
        <p:txBody>
          <a:bodyPr>
            <a:spAutoFit/>
          </a:bodyPr>
          <a:lstStyle/>
          <a:p>
            <a:endParaRPr lang="en-US" sz="1600" dirty="0">
              <a:latin typeface="Calibri" pitchFamily="34" charset="0"/>
            </a:endParaRPr>
          </a:p>
          <a:p>
            <a:r>
              <a:rPr lang="en-US" sz="1600" dirty="0">
                <a:latin typeface="Calibri" pitchFamily="34" charset="0"/>
              </a:rPr>
              <a:t>There is a John Pemberton found in the old property records of King William County, Virginia who might be George's father. This John Pemberton was in Virginia prior to, 20 Apr 1688, when he paid to Richard </a:t>
            </a:r>
            <a:r>
              <a:rPr lang="en-US" sz="1600" dirty="0" err="1">
                <a:latin typeface="Calibri" pitchFamily="34" charset="0"/>
              </a:rPr>
              <a:t>Littlepage</a:t>
            </a:r>
            <a:r>
              <a:rPr lang="en-US" sz="1600" dirty="0">
                <a:latin typeface="Calibri" pitchFamily="34" charset="0"/>
              </a:rPr>
              <a:t>, Sr., as executor for the estate of Samuel Osteen (also spelled </a:t>
            </a:r>
            <a:r>
              <a:rPr lang="en-US" sz="1600" dirty="0" err="1">
                <a:latin typeface="Calibri" pitchFamily="34" charset="0"/>
              </a:rPr>
              <a:t>Ostin</a:t>
            </a:r>
            <a:r>
              <a:rPr lang="en-US" sz="1600" dirty="0">
                <a:latin typeface="Calibri" pitchFamily="34" charset="0"/>
              </a:rPr>
              <a:t> or Austin), a sum of 2600 pounds of tobacco and some cash for 184 acres of land located in </a:t>
            </a:r>
            <a:r>
              <a:rPr lang="en-US" sz="1600" dirty="0" err="1">
                <a:latin typeface="Calibri" pitchFamily="34" charset="0"/>
              </a:rPr>
              <a:t>Pamunkey</a:t>
            </a:r>
            <a:r>
              <a:rPr lang="en-US" sz="1600" dirty="0">
                <a:latin typeface="Calibri" pitchFamily="34" charset="0"/>
              </a:rPr>
              <a:t> Neck. At some point prior to 20th of January, 1702/3 John passed away and Richard </a:t>
            </a:r>
            <a:r>
              <a:rPr lang="en-US" sz="1600" dirty="0" err="1">
                <a:latin typeface="Calibri" pitchFamily="34" charset="0"/>
              </a:rPr>
              <a:t>Littlepage</a:t>
            </a:r>
            <a:r>
              <a:rPr lang="en-US" sz="1600" dirty="0">
                <a:latin typeface="Calibri" pitchFamily="34" charset="0"/>
              </a:rPr>
              <a:t>, Jr., deeded the above land to John's son George Pemberton. </a:t>
            </a:r>
            <a:br>
              <a:rPr lang="en-US" sz="1600" dirty="0">
                <a:latin typeface="Calibri" pitchFamily="34" charset="0"/>
              </a:rPr>
            </a:br>
            <a:r>
              <a:rPr lang="en-US" sz="1600" dirty="0">
                <a:latin typeface="Calibri" pitchFamily="34" charset="0"/>
              </a:rPr>
              <a:t>In 1732 George received three Colonial Land Patents totaling 1180 acres. </a:t>
            </a:r>
            <a:br>
              <a:rPr lang="en-US" sz="1600" dirty="0">
                <a:latin typeface="Calibri" pitchFamily="34" charset="0"/>
              </a:rPr>
            </a:br>
            <a:r>
              <a:rPr lang="en-US" sz="1600" dirty="0">
                <a:latin typeface="Calibri" pitchFamily="34" charset="0"/>
              </a:rPr>
              <a:t>On 5 Nov 1734 he transferred something to a </a:t>
            </a:r>
            <a:r>
              <a:rPr lang="en-US" sz="1600" dirty="0" err="1">
                <a:latin typeface="Calibri" pitchFamily="34" charset="0"/>
              </a:rPr>
              <a:t>Jno</a:t>
            </a:r>
            <a:r>
              <a:rPr lang="en-US" sz="1600" dirty="0">
                <a:latin typeface="Calibri" pitchFamily="34" charset="0"/>
              </a:rPr>
              <a:t> Garth. In 1738 he received another patent for an additional 416 acres. All of this property lay in what is now Hanover County which was formed in 1720 and was probably near his original 184 acres. One of the tracts acquired in 1734 lay on both sides of the Newfound River (see map above) and we believe his other property was either adjacent to this or nearby. </a:t>
            </a:r>
            <a:br>
              <a:rPr lang="en-US" sz="1600" dirty="0">
                <a:latin typeface="Calibri" pitchFamily="34" charset="0"/>
              </a:rPr>
            </a:br>
            <a:r>
              <a:rPr lang="en-US" sz="1600" dirty="0">
                <a:latin typeface="Calibri" pitchFamily="34" charset="0"/>
              </a:rPr>
              <a:t>The question of whether this George was one and the same person as the George who lived and died in what is now Jefferson Co., WV must be addressed. According to E.L. Pemberton:</a:t>
            </a:r>
          </a:p>
          <a:p>
            <a:r>
              <a:rPr lang="en-US" sz="1600" dirty="0">
                <a:latin typeface="Calibri" pitchFamily="34" charset="0"/>
              </a:rPr>
              <a:t>"</a:t>
            </a:r>
            <a:r>
              <a:rPr lang="en-US" sz="1600" b="1" dirty="0">
                <a:solidFill>
                  <a:srgbClr val="FF0000"/>
                </a:solidFill>
                <a:latin typeface="Calibri" pitchFamily="34" charset="0"/>
              </a:rPr>
              <a:t>A question I have is if you have some documentation on whether the George living in King William County and identified on this deed in 1702 is the same George who died in Winchester, Frederick Co. in 1757 ? I was never able to find this link</a:t>
            </a:r>
            <a:r>
              <a:rPr lang="en-US" sz="1600" b="1" dirty="0">
                <a:latin typeface="Calibri" pitchFamily="34" charset="0"/>
              </a:rPr>
              <a:t> through the usual search of all possible reliable records of baptisms, church records, marriages, abstracts, deeds, wills, military records, and official documents prior to the census. There is the one record in the William and Mary Quarterly of a Geo. X Pemberton, of St. Martins P. in Hanover Co. making some payment to a </a:t>
            </a:r>
            <a:r>
              <a:rPr lang="en-US" sz="1600" b="1" dirty="0" err="1">
                <a:latin typeface="Calibri" pitchFamily="34" charset="0"/>
              </a:rPr>
              <a:t>Jno</a:t>
            </a:r>
            <a:r>
              <a:rPr lang="en-US" sz="1600" b="1" dirty="0">
                <a:latin typeface="Calibri" pitchFamily="34" charset="0"/>
              </a:rPr>
              <a:t> Garth of St. Martins P. on Nov. 5, 1734. I am aware that Mary Helen Pemberton made the assumption the two Georges were the same. You can probably gather by now that I am a little skeptical of many of her assumptions. Also, there is considerable distance from the Richmond, VA area to Winchester, VA. Another question is on the age of George Pemberton in the deed who was apparently old enough to make a motion it be admitted to record. It would be nice to find some record of when John Pemberton acquired the land and his age. [</a:t>
            </a:r>
            <a:r>
              <a:rPr lang="en-US" sz="1600" b="1" dirty="0" err="1">
                <a:latin typeface="Calibri" pitchFamily="34" charset="0"/>
              </a:rPr>
              <a:t>EMail</a:t>
            </a:r>
            <a:r>
              <a:rPr lang="en-US" sz="1600" b="1" dirty="0">
                <a:latin typeface="Calibri" pitchFamily="34" charset="0"/>
              </a:rPr>
              <a:t> dated 6 Dec 2000] </a:t>
            </a: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a:p>
            <a:pPr algn="ct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685800"/>
            <a:ext cx="4572000" cy="1477328"/>
          </a:xfrm>
          <a:prstGeom prst="rect">
            <a:avLst/>
          </a:prstGeom>
        </p:spPr>
        <p:txBody>
          <a:bodyPr wrap="square">
            <a:spAutoFit/>
          </a:bodyPr>
          <a:lstStyle/>
          <a:p>
            <a:r>
              <a:rPr lang="en-US" b="1" i="1" dirty="0" smtClean="0">
                <a:latin typeface="Calibri" pitchFamily="34" charset="0"/>
              </a:rPr>
              <a:t>Reverend Daniel Brown of Culpepper County, Virginia and Allied Families</a:t>
            </a:r>
            <a:br>
              <a:rPr lang="en-US" b="1" i="1" dirty="0" smtClean="0">
                <a:latin typeface="Calibri" pitchFamily="34" charset="0"/>
              </a:rPr>
            </a:br>
            <a:r>
              <a:rPr lang="en-US" dirty="0" smtClean="0">
                <a:latin typeface="Calibri" pitchFamily="34" charset="0"/>
              </a:rPr>
              <a:t>Compiled by Colonel Woolsey </a:t>
            </a:r>
            <a:r>
              <a:rPr lang="en-US" dirty="0" err="1" smtClean="0">
                <a:latin typeface="Calibri" pitchFamily="34" charset="0"/>
              </a:rPr>
              <a:t>Finnell</a:t>
            </a:r>
            <a:r>
              <a:rPr lang="en-US" dirty="0" smtClean="0">
                <a:latin typeface="Calibri" pitchFamily="34" charset="0"/>
              </a:rPr>
              <a:t>, Sr., Tuscaloosa, Alabama, during the period 1948 - 1954.</a:t>
            </a:r>
            <a:endParaRPr lang="en-US" dirty="0">
              <a:latin typeface="Calibri" pitchFamily="34" charset="0"/>
            </a:endParaRPr>
          </a:p>
        </p:txBody>
      </p:sp>
      <p:sp>
        <p:nvSpPr>
          <p:cNvPr id="6" name="TextBox 5"/>
          <p:cNvSpPr txBox="1"/>
          <p:nvPr/>
        </p:nvSpPr>
        <p:spPr>
          <a:xfrm>
            <a:off x="1219200" y="2362200"/>
            <a:ext cx="7162800" cy="923330"/>
          </a:xfrm>
          <a:prstGeom prst="rect">
            <a:avLst/>
          </a:prstGeom>
          <a:noFill/>
        </p:spPr>
        <p:txBody>
          <a:bodyPr wrap="square" rtlCol="0">
            <a:spAutoFit/>
          </a:bodyPr>
          <a:lstStyle/>
          <a:p>
            <a:r>
              <a:rPr lang="en-US" dirty="0" smtClean="0"/>
              <a:t>P. 62 In his Chapter on the </a:t>
            </a:r>
            <a:r>
              <a:rPr lang="en-US" dirty="0" err="1" smtClean="0"/>
              <a:t>Pembertons</a:t>
            </a:r>
            <a:r>
              <a:rPr lang="en-US" dirty="0" smtClean="0"/>
              <a:t>, the author states that “We have a </a:t>
            </a:r>
          </a:p>
          <a:p>
            <a:r>
              <a:rPr lang="en-US" dirty="0" smtClean="0"/>
              <a:t>Record of ten families of </a:t>
            </a:r>
            <a:r>
              <a:rPr lang="en-US" dirty="0" err="1" smtClean="0"/>
              <a:t>Pembertons</a:t>
            </a:r>
            <a:r>
              <a:rPr lang="en-US" dirty="0" smtClean="0"/>
              <a:t> in King William Parish early in the 18</a:t>
            </a:r>
            <a:r>
              <a:rPr lang="en-US" baseline="30000" dirty="0" smtClean="0"/>
              <a:t>th</a:t>
            </a:r>
            <a:r>
              <a:rPr lang="en-US" dirty="0" smtClean="0"/>
              <a:t> century.</a:t>
            </a:r>
            <a:endParaRPr lang="en-US" dirty="0"/>
          </a:p>
        </p:txBody>
      </p:sp>
      <p:sp>
        <p:nvSpPr>
          <p:cNvPr id="8" name="TextBox 7"/>
          <p:cNvSpPr txBox="1"/>
          <p:nvPr/>
        </p:nvSpPr>
        <p:spPr>
          <a:xfrm>
            <a:off x="1219200" y="3733800"/>
            <a:ext cx="6248400" cy="523220"/>
          </a:xfrm>
          <a:prstGeom prst="rect">
            <a:avLst/>
          </a:prstGeom>
          <a:noFill/>
        </p:spPr>
        <p:txBody>
          <a:bodyPr wrap="square" rtlCol="0">
            <a:spAutoFit/>
          </a:bodyPr>
          <a:lstStyle/>
          <a:p>
            <a:r>
              <a:rPr lang="en-US" sz="2800" dirty="0" smtClean="0"/>
              <a:t>Who were these 10 families?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0"/>
            <a:ext cx="7772400" cy="106711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143322"/>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George Pemberton in court in Virginia</a:t>
            </a:r>
            <a:endParaRPr kumimoji="0" lang="en-US"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 the </a:t>
            </a:r>
            <a:r>
              <a:rPr kumimoji="0" lang="en-US" sz="3200" b="0"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hlinkClick r:id="rId2"/>
              </a:rPr>
              <a:t>Executive Journals of the Council of Colonial Virginia</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we read this on or about 20 October 1732: "Ambrose Joshua Smith having petitioned for a Grant of 400 Acres of Land lying on the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northside</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of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Newford</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River &amp;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joyning</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to the Lands of Capt. Crawford &amp;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Benja</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Saunders Sur-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vey'd</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in the Year 1727 for George Pemberton who hath neglected to Sue out a Patent for the same It is ordered that the s d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Pem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berton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sumoned</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to attend this Board at the next Court of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Oyer</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&amp;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Terminer</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to answer the said Petition."</a:t>
            </a:r>
            <a:endParaRPr kumimoji="0" lang="en-US"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28800" y="152400"/>
            <a:ext cx="6934200" cy="5715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1099</Words>
  <Application>Microsoft Office PowerPoint</Application>
  <PresentationFormat>On-screen Show (4:3)</PresentationFormat>
  <Paragraphs>66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Dixie Ann Pemberton</dc:creator>
  <cp:lastModifiedBy>Dixie Ann Pemberton</cp:lastModifiedBy>
  <cp:revision>116</cp:revision>
  <dcterms:created xsi:type="dcterms:W3CDTF">2012-07-07T21:59:04Z</dcterms:created>
  <dcterms:modified xsi:type="dcterms:W3CDTF">2012-07-28T18:10:13Z</dcterms:modified>
</cp:coreProperties>
</file>